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9"/>
  </p:notesMasterIdLst>
  <p:sldIdLst>
    <p:sldId id="256" r:id="rId2"/>
    <p:sldId id="258" r:id="rId3"/>
    <p:sldId id="259" r:id="rId4"/>
    <p:sldId id="277" r:id="rId5"/>
    <p:sldId id="278" r:id="rId6"/>
    <p:sldId id="279" r:id="rId7"/>
    <p:sldId id="280" r:id="rId8"/>
    <p:sldId id="281" r:id="rId9"/>
    <p:sldId id="261" r:id="rId10"/>
    <p:sldId id="262" r:id="rId11"/>
    <p:sldId id="263" r:id="rId12"/>
    <p:sldId id="264" r:id="rId13"/>
    <p:sldId id="265" r:id="rId14"/>
    <p:sldId id="282" r:id="rId15"/>
    <p:sldId id="283" r:id="rId16"/>
    <p:sldId id="284" r:id="rId17"/>
    <p:sldId id="285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9144000" cy="5143500" type="screen16x9"/>
  <p:notesSz cx="6858000" cy="9144000"/>
  <p:embeddedFontLst>
    <p:embeddedFont>
      <p:font typeface="Economica" panose="020B0600000101010101" charset="-127"/>
      <p:regular r:id="rId30"/>
      <p:bold r:id="rId31"/>
      <p:italic r:id="rId32"/>
      <p:boldItalic r:id="rId33"/>
    </p:embeddedFont>
    <p:embeddedFont>
      <p:font typeface="Open Sans" panose="020B0600000101010101" charset="-127"/>
      <p:regular r:id="rId34"/>
      <p:bold r:id="rId35"/>
      <p:italic r:id="rId36"/>
      <p:boldItalic r:id="rId37"/>
    </p:embeddedFont>
    <p:embeddedFont>
      <p:font typeface="Malgun Gothic" panose="020B0503020000020004" pitchFamily="50" charset="-127"/>
      <p:regular r:id="rId38"/>
      <p:bold r:id="rId39"/>
    </p:embeddedFont>
    <p:embeddedFont>
      <p:font typeface="Malgun Gothic" panose="020B0503020000020004" pitchFamily="50" charset="-127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3">
          <p15:clr>
            <a:srgbClr val="A4A3A4"/>
          </p15:clr>
        </p15:guide>
        <p15:guide id="2" pos="287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 snapToObjects="1">
      <p:cViewPr varScale="1">
        <p:scale>
          <a:sx n="142" d="100"/>
          <a:sy n="142" d="100"/>
        </p:scale>
        <p:origin x="918" y="120"/>
      </p:cViewPr>
      <p:guideLst>
        <p:guide orient="horz" pos="1613"/>
        <p:guide pos="28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0598e6749_2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0598e6749_2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0598e6749_2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0598e6749_2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0598e674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0598e674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0598e6749_2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0598e6749_2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0598e6749_2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0598e6749_2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8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0598e6749_2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0598e6749_2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933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0598e6749_2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0598e6749_2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74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0598e6749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0598e6749_2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0598e6749_2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0598e6749_2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059d50c73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059d50c73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0598e6749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0598e6749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0598e6749_2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0598e6749_2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0598e6749_2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0598e6749_2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059d50c73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059d50c73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0598e6749_2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0598e6749_2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0598e6749_2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0598e6749_2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059d50c73_4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059d50c73_4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6ec2c55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6ec2c55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6ec2c555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6ec2c555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6ec2c5552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6ec2c5552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6ec2c5552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6ec2c5552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6ec2c5552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6ec2c5552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0598e6749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0598e6749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0598e6749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0598e6749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800">
                <a:highlight>
                  <a:srgbClr val="FFFFFF"/>
                </a:highlight>
              </a:rPr>
              <a:t>I²C </a:t>
            </a:r>
            <a:endParaRPr sz="3800"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800"/>
              <a:t>7 Segment Timer</a:t>
            </a:r>
            <a:endParaRPr sz="380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팀장: 신인식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팀원: 강경민, 강동민, 박재현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800" y="1209200"/>
            <a:ext cx="5643150" cy="34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925" y="3482575"/>
            <a:ext cx="1247576" cy="41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회로 구성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8550" y="1674200"/>
            <a:ext cx="695325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라이브러리 설치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 l="848" r="503" b="1254"/>
          <a:stretch/>
        </p:blipFill>
        <p:spPr>
          <a:xfrm>
            <a:off x="1608012" y="1243450"/>
            <a:ext cx="5927975" cy="335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20"/>
          <p:cNvCxnSpPr/>
          <p:nvPr/>
        </p:nvCxnSpPr>
        <p:spPr>
          <a:xfrm>
            <a:off x="2741575" y="2835627"/>
            <a:ext cx="258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0"/>
          <p:cNvCxnSpPr/>
          <p:nvPr/>
        </p:nvCxnSpPr>
        <p:spPr>
          <a:xfrm>
            <a:off x="1715375" y="2690625"/>
            <a:ext cx="4089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85" y="316230"/>
            <a:ext cx="8520430" cy="8312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타이머 영상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0" name="타이머" descr="C:/Users/tlsdl/AppData/Roaming/PolarisOffice/ETemp/2328_10834240/fImage3426691598744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280" y="1151255"/>
            <a:ext cx="6501440" cy="36760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">
                  <p:stCondLst>
                    <p:cond delay="0"/>
                  </p:stCondLst>
                </p:cTn>
                <p:tgtEl>
                  <p:spTgt spid="12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6985" y="-152400"/>
            <a:ext cx="8520430" cy="8312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 dirty="0">
                <a:latin typeface="Malgun Gothic"/>
                <a:ea typeface="Malgun Gothic"/>
                <a:cs typeface="Malgun Gothic"/>
                <a:sym typeface="Malgun Gothic"/>
              </a:rPr>
              <a:t>타이머 소스코드</a:t>
            </a:r>
            <a:endParaRPr sz="34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 descr="텍스트, 스크린샷, 영수증, 서류이(가) 표시된 사진&#10;&#10;자동 생성된 설명">
            <a:extLst>
              <a:ext uri="{FF2B5EF4-FFF2-40B4-BE49-F238E27FC236}">
                <a16:creationId xmlns:a16="http://schemas.microsoft.com/office/drawing/2014/main" id="{64BCD2DA-45CC-441A-8E8C-C47F41E8A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03" y="678815"/>
            <a:ext cx="8175194" cy="42948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6985" y="-152400"/>
            <a:ext cx="8520430" cy="8312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 dirty="0">
                <a:latin typeface="Malgun Gothic"/>
                <a:ea typeface="Malgun Gothic"/>
                <a:cs typeface="Malgun Gothic"/>
                <a:sym typeface="Malgun Gothic"/>
              </a:rPr>
              <a:t>타이머 소스코드</a:t>
            </a:r>
            <a:endParaRPr sz="34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A0A90DE6-B1F3-4E82-9570-B0CCBB651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78" y="678815"/>
            <a:ext cx="8216044" cy="426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95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6985" y="-152400"/>
            <a:ext cx="8520430" cy="8312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 dirty="0">
                <a:latin typeface="Malgun Gothic"/>
                <a:ea typeface="Malgun Gothic"/>
                <a:cs typeface="Malgun Gothic"/>
                <a:sym typeface="Malgun Gothic"/>
              </a:rPr>
              <a:t>타이머 소스코드</a:t>
            </a:r>
            <a:endParaRPr sz="34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7CEBA0A-B9A2-4483-BF33-E648095C8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92" y="1330248"/>
            <a:ext cx="8527415" cy="248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1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6985" y="-152400"/>
            <a:ext cx="8520430" cy="8312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400">
                <a:latin typeface="Malgun Gothic"/>
                <a:ea typeface="Malgun Gothic"/>
                <a:cs typeface="Malgun Gothic"/>
                <a:sym typeface="Malgun Gothic"/>
              </a:rPr>
              <a:t>타이머 소스코드</a:t>
            </a:r>
            <a:endParaRPr sz="3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51718B94-0E96-416F-B731-EB44CEE95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69" y="678815"/>
            <a:ext cx="8532461" cy="407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43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248352-4560-402A-84F4-A4E5BCFED8DF}"/>
              </a:ext>
            </a:extLst>
          </p:cNvPr>
          <p:cNvSpPr txBox="1"/>
          <p:nvPr/>
        </p:nvSpPr>
        <p:spPr>
          <a:xfrm>
            <a:off x="270621" y="2279362"/>
            <a:ext cx="8602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j-lt"/>
              </a:rPr>
              <a:t>https://github.com/bananawooyu/embedded</a:t>
            </a:r>
            <a:endParaRPr lang="ko-KR" alt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8721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311785" y="316230"/>
            <a:ext cx="8520430" cy="8312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연습문제 1 실습 영상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8" name="연습문제 1" descr="C:/Users/tlsdl/AppData/Roaming/PolarisOffice/ETemp/2328_10834240/fImage3542831608744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50" y="1144270"/>
            <a:ext cx="6246495" cy="35185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">
                  <p:stCondLst>
                    <p:cond delay="0"/>
                  </p:stCondLst>
                </p:cTn>
                <p:tgtEl>
                  <p:spTgt spid="13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119380" y="0"/>
            <a:ext cx="8520430" cy="8312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latin typeface="Malgun Gothic"/>
                <a:ea typeface="Malgun Gothic"/>
                <a:cs typeface="Malgun Gothic"/>
                <a:sym typeface="Malgun Gothic"/>
              </a:rPr>
              <a:t>연습문제 1 소스코드</a:t>
            </a:r>
            <a:endParaRPr sz="3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5" name="Google Shape;145;p25" descr="C:/Users/tlsdl/AppData/Roaming/PolarisOffice/ETemp/7380_8720728/image11.jpg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085" y="638810"/>
            <a:ext cx="3620135" cy="433260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46" name="Google Shape;146;p25"/>
          <p:cNvSpPr>
            <a:spLocks/>
          </p:cNvSpPr>
          <p:nvPr/>
        </p:nvSpPr>
        <p:spPr>
          <a:xfrm>
            <a:off x="4912360" y="3482975"/>
            <a:ext cx="3449955" cy="81534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Malgun Gothic" charset="0"/>
                <a:ea typeface="Malgun Gothic" charset="0"/>
                <a:cs typeface="Malgun Gothic" charset="0"/>
              </a:rPr>
              <a:t>//분 증가버튼과 초 증가버튼을 동시에</a:t>
            </a:r>
            <a:r>
              <a:rPr lang="ko-KR" sz="1200">
                <a:latin typeface="Malgun Gothic" charset="0"/>
                <a:ea typeface="Malgun Gothic" charset="0"/>
                <a:cs typeface="Malgun Gothic" charset="0"/>
              </a:rPr>
              <a:t> </a:t>
            </a:r>
            <a:r>
              <a:rPr sz="1200">
                <a:latin typeface="Malgun Gothic" charset="0"/>
                <a:ea typeface="Malgun Gothic" charset="0"/>
                <a:cs typeface="Malgun Gothic" charset="0"/>
              </a:rPr>
              <a:t>눌러 리셋</a:t>
            </a:r>
            <a:r>
              <a:rPr lang="ko-KR" sz="1200">
                <a:latin typeface="Malgun Gothic" charset="0"/>
                <a:ea typeface="Malgun Gothic" charset="0"/>
                <a:cs typeface="Malgun Gothic" charset="0"/>
              </a:rPr>
              <a:t>(언제든지 리셋이 가능함)</a:t>
            </a:r>
            <a:endParaRPr lang="ko-KR" altLang="en-US" sz="1200">
              <a:latin typeface="Malgun Gothic" charset="0"/>
              <a:ea typeface="Malgun Gothic" charset="0"/>
              <a:cs typeface="Malgun Gothic" charset="0"/>
            </a:endParaRPr>
          </a:p>
        </p:txBody>
      </p:sp>
      <p:pic>
        <p:nvPicPr>
          <p:cNvPr id="14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" y="831850"/>
            <a:ext cx="3448685" cy="4171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85" y="316230"/>
            <a:ext cx="8520430" cy="8312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수업 목표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85" y="1224915"/>
            <a:ext cx="8521700" cy="3355340"/>
          </a:xfrm>
          <a:prstGeom prst="rect">
            <a:avLst/>
          </a:prstGeom>
        </p:spPr>
        <p:txBody>
          <a:bodyPr vert="horz" wrap="square" lIns="91440" tIns="91440" rIns="91440" bIns="91440" numCol="1" anchor="t">
            <a:normAutofit/>
          </a:bodyPr>
          <a:lstStyle/>
          <a:p>
            <a:pPr marL="457200" indent="-3429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Malgun Gothic" charset="0"/>
              <a:ea typeface="Malgun Gothic" charset="0"/>
              <a:cs typeface="Malgun Gothic" charset="0"/>
            </a:endParaRPr>
          </a:p>
          <a:p>
            <a:pPr marL="457200" indent="-3429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>
                <a:latin typeface="Malgun Gothic" charset="0"/>
                <a:ea typeface="Malgun Gothic" charset="0"/>
                <a:cs typeface="Malgun Gothic" charset="0"/>
              </a:rPr>
              <a:t>1. </a:t>
            </a:r>
            <a:r>
              <a:rPr>
                <a:latin typeface="Malgun Gothic" charset="0"/>
                <a:ea typeface="Malgun Gothic" charset="0"/>
                <a:cs typeface="Malgun Gothic" charset="0"/>
              </a:rPr>
              <a:t>아두이노 UNO, I²C 7 세그먼트, 스위치, 부저 모듈의 회로를 구성 할 수 있다.</a:t>
            </a:r>
            <a:endParaRPr lang="ko-KR" altLang="en-US"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algn="l" rtl="0" latinLnBrk="0">
              <a:spcBef>
                <a:spcPts val="120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Malgun Gothic" charset="0"/>
              <a:ea typeface="Malgun Gothic" charset="0"/>
              <a:cs typeface="Malgun Gothic" charset="0"/>
            </a:endParaRPr>
          </a:p>
          <a:p>
            <a:pPr marL="457200" indent="-342900" algn="l" rtl="0" latinLnBrk="0"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ko-KR">
                <a:latin typeface="Malgun Gothic" charset="0"/>
                <a:ea typeface="Malgun Gothic" charset="0"/>
                <a:cs typeface="Malgun Gothic" charset="0"/>
              </a:rPr>
              <a:t>2. </a:t>
            </a:r>
            <a:r>
              <a:rPr>
                <a:latin typeface="Malgun Gothic" charset="0"/>
                <a:ea typeface="Malgun Gothic" charset="0"/>
                <a:cs typeface="Malgun Gothic" charset="0"/>
              </a:rPr>
              <a:t>구성된 회로와 연관된 소스 코드를 이해할 수 있다.</a:t>
            </a:r>
            <a:endParaRPr lang="ko-KR" altLang="en-US">
              <a:latin typeface="Malgun Gothic" charset="0"/>
              <a:ea typeface="Malgun Gothic" charset="0"/>
              <a:cs typeface="Malgun Gothic" charset="0"/>
            </a:endParaRPr>
          </a:p>
          <a:p>
            <a:pPr marL="457200" indent="0" algn="l" rtl="0" latinLnBrk="0">
              <a:spcBef>
                <a:spcPts val="1200"/>
              </a:spcBef>
              <a:spcAft>
                <a:spcPts val="0"/>
              </a:spcAft>
              <a:buFontTx/>
              <a:buNone/>
            </a:pPr>
            <a:endParaRPr lang="ko-KR" altLang="en-US">
              <a:latin typeface="Malgun Gothic" charset="0"/>
              <a:ea typeface="Malgun Gothic" charset="0"/>
              <a:cs typeface="Malgun Gothic" charset="0"/>
            </a:endParaRPr>
          </a:p>
          <a:p>
            <a:pPr marL="457200" indent="-342900" algn="l" rtl="0" latinLnBrk="0">
              <a:spcBef>
                <a:spcPts val="1200"/>
              </a:spcBef>
              <a:spcAft>
                <a:spcPts val="0"/>
              </a:spcAft>
              <a:buFontTx/>
              <a:buNone/>
            </a:pPr>
            <a:r>
              <a:rPr lang="ko-KR">
                <a:latin typeface="Malgun Gothic" charset="0"/>
                <a:ea typeface="Malgun Gothic" charset="0"/>
                <a:cs typeface="Malgun Gothic" charset="0"/>
              </a:rPr>
              <a:t>3. </a:t>
            </a:r>
            <a:r>
              <a:rPr>
                <a:latin typeface="Malgun Gothic" charset="0"/>
                <a:ea typeface="Malgun Gothic" charset="0"/>
                <a:cs typeface="Malgun Gothic" charset="0"/>
              </a:rPr>
              <a:t>주어진 소스 코드를 바탕으로 실습 코드를 작성할 수 있다.</a:t>
            </a:r>
            <a:endParaRPr lang="ko-KR" altLang="en-US"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그림 9" descr="C:/Users/tlsdl/AppData/Roaming/PolarisOffice/ETemp/4956_19663232/fImage764771539358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475" y="320675"/>
            <a:ext cx="4215130" cy="4364355"/>
          </a:xfrm>
          <a:prstGeom prst="rect">
            <a:avLst/>
          </a:prstGeom>
          <a:noFill/>
        </p:spPr>
      </p:pic>
      <p:sp>
        <p:nvSpPr>
          <p:cNvPr id="153" name="도형 1"/>
          <p:cNvSpPr>
            <a:spLocks/>
          </p:cNvSpPr>
          <p:nvPr/>
        </p:nvSpPr>
        <p:spPr>
          <a:xfrm>
            <a:off x="4471670" y="481330"/>
            <a:ext cx="3380105" cy="24130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1CAD82E-88EB-495C-AEA5-BCBEFF82E5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65756"/>
          <a:stretch/>
        </p:blipFill>
        <p:spPr>
          <a:xfrm>
            <a:off x="620395" y="720090"/>
            <a:ext cx="3652132" cy="310546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311785" y="316230"/>
            <a:ext cx="8520430" cy="8312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연습문제 2 실습영상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8" name="연습문제 2" descr="C:/Users/tlsdl/AppData/Roaming/PolarisOffice/ETemp/2328_10834240/fImage3582531618744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05" y="1143000"/>
            <a:ext cx="6654800" cy="37458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>
                  <p:stCondLst>
                    <p:cond delay="0"/>
                  </p:stCondLst>
                </p:cTn>
                <p:tgtEl>
                  <p:spTgt spid="158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0" y="-210820"/>
            <a:ext cx="8520430" cy="8312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latin typeface="Malgun Gothic"/>
                <a:ea typeface="Malgun Gothic"/>
                <a:cs typeface="Malgun Gothic"/>
                <a:sym typeface="Malgun Gothic"/>
              </a:rPr>
              <a:t>연습문제 2 소스코드</a:t>
            </a:r>
            <a:endParaRPr sz="3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5" name="그림 10" descr="C:/Users/tlsdl/AppData/Roaming/PolarisOffice/ETemp/4956_19663232/fImage574531546962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440" y="622300"/>
            <a:ext cx="3511550" cy="43414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그림 5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5" y="200660"/>
            <a:ext cx="3863340" cy="485140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74" name="도형 6"/>
          <p:cNvSpPr>
            <a:spLocks/>
          </p:cNvSpPr>
          <p:nvPr/>
        </p:nvSpPr>
        <p:spPr>
          <a:xfrm>
            <a:off x="259715" y="612140"/>
            <a:ext cx="3821430" cy="306006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dirty="0">
                <a:latin typeface="맑은 고딕" charset="0"/>
                <a:ea typeface="맑은 고딕" charset="0"/>
              </a:rPr>
              <a:t>// </a:t>
            </a:r>
            <a:r>
              <a:rPr lang="ko-KR" dirty="0" err="1">
                <a:latin typeface="맑은 고딕" charset="0"/>
                <a:ea typeface="맑은 고딕" charset="0"/>
              </a:rPr>
              <a:t>start</a:t>
            </a:r>
            <a:r>
              <a:rPr lang="ko-KR" dirty="0">
                <a:latin typeface="맑은 고딕" charset="0"/>
                <a:ea typeface="맑은 고딕" charset="0"/>
              </a:rPr>
              <a:t> 누르면 </a:t>
            </a:r>
            <a:r>
              <a:rPr lang="ko-KR" dirty="0" err="1">
                <a:latin typeface="맑은 고딕" charset="0"/>
                <a:ea typeface="맑은 고딕" charset="0"/>
              </a:rPr>
              <a:t>스탑워치</a:t>
            </a:r>
            <a:r>
              <a:rPr lang="ko-KR" dirty="0">
                <a:latin typeface="맑은 고딕" charset="0"/>
                <a:ea typeface="맑은 고딕" charset="0"/>
              </a:rPr>
              <a:t> 시작</a:t>
            </a:r>
            <a:endParaRPr lang="ko-KR" altLang="en-US" dirty="0">
              <a:latin typeface="맑은 고딕" charset="0"/>
              <a:ea typeface="맑은 고딕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>
              <a:latin typeface="맑은 고딕" charset="0"/>
              <a:ea typeface="맑은 고딕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dirty="0">
                <a:latin typeface="맑은 고딕" charset="0"/>
                <a:ea typeface="맑은 고딕" charset="0"/>
              </a:rPr>
              <a:t>// </a:t>
            </a:r>
            <a:r>
              <a:rPr lang="ko-KR" dirty="0" err="1">
                <a:latin typeface="맑은 고딕" charset="0"/>
                <a:ea typeface="맑은 고딕" charset="0"/>
              </a:rPr>
              <a:t>stop</a:t>
            </a:r>
            <a:r>
              <a:rPr lang="ko-KR" dirty="0">
                <a:latin typeface="맑은 고딕" charset="0"/>
                <a:ea typeface="맑은 고딕" charset="0"/>
              </a:rPr>
              <a:t> 누르면 </a:t>
            </a:r>
            <a:r>
              <a:rPr lang="ko-KR" dirty="0" err="1">
                <a:latin typeface="맑은 고딕" charset="0"/>
                <a:ea typeface="맑은 고딕" charset="0"/>
              </a:rPr>
              <a:t>스탑워치</a:t>
            </a:r>
            <a:r>
              <a:rPr lang="ko-KR" dirty="0">
                <a:latin typeface="맑은 고딕" charset="0"/>
                <a:ea typeface="맑은 고딕" charset="0"/>
              </a:rPr>
              <a:t> 정지</a:t>
            </a:r>
            <a:endParaRPr lang="ko-KR" altLang="en-US" dirty="0">
              <a:latin typeface="맑은 고딕" charset="0"/>
              <a:ea typeface="맑은 고딕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>
              <a:latin typeface="맑은 고딕" charset="0"/>
              <a:ea typeface="맑은 고딕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dirty="0">
                <a:latin typeface="맑은 고딕" charset="0"/>
                <a:ea typeface="맑은 고딕" charset="0"/>
              </a:rPr>
              <a:t>// </a:t>
            </a:r>
            <a:r>
              <a:rPr lang="ko-KR" dirty="0" err="1">
                <a:latin typeface="맑은 고딕" charset="0"/>
                <a:ea typeface="맑은 고딕" charset="0"/>
              </a:rPr>
              <a:t>reset</a:t>
            </a:r>
            <a:r>
              <a:rPr lang="ko-KR" dirty="0">
                <a:latin typeface="맑은 고딕" charset="0"/>
                <a:ea typeface="맑은 고딕" charset="0"/>
              </a:rPr>
              <a:t> 누르면 언제든 </a:t>
            </a:r>
            <a:r>
              <a:rPr lang="ko-KR" dirty="0" err="1">
                <a:latin typeface="맑은 고딕" charset="0"/>
                <a:ea typeface="맑은 고딕" charset="0"/>
              </a:rPr>
              <a:t>스탑워치</a:t>
            </a:r>
            <a:r>
              <a:rPr lang="ko-KR" dirty="0">
                <a:latin typeface="맑은 고딕" charset="0"/>
                <a:ea typeface="맑은 고딕" charset="0"/>
              </a:rPr>
              <a:t> 초기화</a:t>
            </a:r>
            <a:endParaRPr lang="ko-KR" altLang="en-US" dirty="0">
              <a:latin typeface="맑은 고딕" charset="0"/>
              <a:ea typeface="맑은 고딕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>
              <a:latin typeface="맑은 고딕" charset="0"/>
              <a:ea typeface="맑은 고딕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dirty="0">
                <a:latin typeface="맑은 고딕" charset="0"/>
                <a:ea typeface="맑은 고딕" charset="0"/>
              </a:rPr>
              <a:t>// 버튼 </a:t>
            </a:r>
            <a:r>
              <a:rPr lang="ko-KR" dirty="0" err="1">
                <a:latin typeface="맑은 고딕" charset="0"/>
                <a:ea typeface="맑은 고딕" charset="0"/>
              </a:rPr>
              <a:t>누를때</a:t>
            </a:r>
            <a:r>
              <a:rPr lang="ko-KR" dirty="0">
                <a:latin typeface="맑은 고딕" charset="0"/>
                <a:ea typeface="맑은 고딕" charset="0"/>
              </a:rPr>
              <a:t> 마다 소리 울림</a:t>
            </a:r>
            <a:endParaRPr lang="ko-KR" altLang="en-US" dirty="0">
              <a:latin typeface="맑은 고딕" charset="0"/>
              <a:ea typeface="맑은 고딕" charset="0"/>
            </a:endParaRPr>
          </a:p>
        </p:txBody>
      </p:sp>
      <p:pic>
        <p:nvPicPr>
          <p:cNvPr id="175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3" r="-285"/>
          <a:stretch>
            <a:fillRect/>
          </a:stretch>
        </p:blipFill>
        <p:spPr>
          <a:xfrm>
            <a:off x="4143375" y="200660"/>
            <a:ext cx="4239895" cy="3870960"/>
          </a:xfrm>
          <a:prstGeom prst="rect">
            <a:avLst/>
          </a:prstGeom>
          <a:noFill/>
        </p:spPr>
      </p:pic>
      <p:sp>
        <p:nvSpPr>
          <p:cNvPr id="172" name="Google Shape;172;p29"/>
          <p:cNvSpPr>
            <a:spLocks/>
          </p:cNvSpPr>
          <p:nvPr/>
        </p:nvSpPr>
        <p:spPr>
          <a:xfrm>
            <a:off x="4276090" y="431165"/>
            <a:ext cx="3594735" cy="89281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// </a:t>
            </a:r>
            <a:r>
              <a:rPr lang="ko-KR">
                <a:latin typeface="맑은 고딕" charset="0"/>
                <a:ea typeface="맑은 고딕" charset="0"/>
              </a:rPr>
              <a:t>기존의 분,초를 초와 밀리초로 변환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>
                <a:latin typeface="맑은 고딕" charset="0"/>
                <a:ea typeface="맑은 고딕" charset="0"/>
              </a:rPr>
              <a:t>   (1초 = 100밀리초)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311785" y="316230"/>
            <a:ext cx="8520430" cy="8312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연습문제 3 실습영상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8" name="연습문제 3" descr="C:/Users/tlsdl/AppData/Roaming/PolarisOffice/ETemp/2328_10834240/fImage1408471628744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1143000"/>
            <a:ext cx="8158480" cy="37153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">
                  <p:stCondLst>
                    <p:cond delay="0"/>
                  </p:stCondLst>
                </p:cTn>
                <p:tgtEl>
                  <p:spTgt spid="178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>
            <a:spLocks noGrp="1"/>
          </p:cNvSpPr>
          <p:nvPr>
            <p:ph type="title"/>
          </p:nvPr>
        </p:nvSpPr>
        <p:spPr>
          <a:xfrm>
            <a:off x="0" y="-148590"/>
            <a:ext cx="8520430" cy="8312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latin typeface="Malgun Gothic"/>
                <a:ea typeface="Malgun Gothic"/>
                <a:cs typeface="Malgun Gothic"/>
                <a:sym typeface="Malgun Gothic"/>
              </a:rPr>
              <a:t>연습문제 3 소스코드</a:t>
            </a:r>
            <a:endParaRPr sz="3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050" y="203835"/>
            <a:ext cx="3349625" cy="483044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>
            <a:spLocks/>
          </p:cNvSpPr>
          <p:nvPr/>
        </p:nvSpPr>
        <p:spPr>
          <a:xfrm>
            <a:off x="5062855" y="2065020"/>
            <a:ext cx="2256790" cy="134747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>
                <a:alpha val="100000"/>
              </a:schemeClr>
            </a:solidFill>
            <a:prstDash val="solid"/>
            <a:round/>
          </a:ln>
        </p:spPr>
        <p:txBody>
          <a:bodyPr vert="horz" wrap="square" lIns="91440" tIns="91440" rIns="91440" bIns="91440" numCol="1" anchor="ctr">
            <a:noAutofit/>
          </a:bodyPr>
          <a:lstStyle/>
          <a:p>
            <a:pPr marL="22860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latin typeface="Malgun Gothic" charset="0"/>
                <a:ea typeface="Malgun Gothic" charset="0"/>
                <a:cs typeface="Malgun Gothic" charset="0"/>
              </a:rPr>
              <a:t>// </a:t>
            </a:r>
            <a:r>
              <a:rPr lang="ko-KR" sz="1200">
                <a:latin typeface="Malgun Gothic" charset="0"/>
                <a:ea typeface="Malgun Gothic" charset="0"/>
                <a:cs typeface="Malgun Gothic" charset="0"/>
              </a:rPr>
              <a:t>Record 눌렀을 때 </a:t>
            </a:r>
            <a:r>
              <a:rPr sz="1200">
                <a:latin typeface="Malgun Gothic" charset="0"/>
                <a:ea typeface="Malgun Gothic" charset="0"/>
                <a:cs typeface="Malgun Gothic" charset="0"/>
              </a:rPr>
              <a:t>시</a:t>
            </a:r>
            <a:r>
              <a:rPr lang="ko-KR" sz="1200">
                <a:latin typeface="Malgun Gothic" charset="0"/>
                <a:ea typeface="Malgun Gothic" charset="0"/>
                <a:cs typeface="Malgun Gothic" charset="0"/>
              </a:rPr>
              <a:t>리</a:t>
            </a:r>
            <a:r>
              <a:rPr sz="1200">
                <a:latin typeface="Malgun Gothic" charset="0"/>
                <a:ea typeface="Malgun Gothic" charset="0"/>
                <a:cs typeface="Malgun Gothic" charset="0"/>
              </a:rPr>
              <a:t>얼모니터로 출력</a:t>
            </a:r>
            <a:endParaRPr lang="ko-KR" altLang="en-US" sz="1200">
              <a:latin typeface="Malgun Gothic" charset="0"/>
              <a:ea typeface="Malgun Gothic" charset="0"/>
              <a:cs typeface="Malgun Gothic" charset="0"/>
            </a:endParaRPr>
          </a:p>
          <a:p>
            <a:pPr marL="22860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latin typeface="Malgun Gothic" charset="0"/>
              <a:ea typeface="Malgun Gothic" charset="0"/>
              <a:cs typeface="Malgun Gothic" charset="0"/>
            </a:endParaRPr>
          </a:p>
          <a:p>
            <a:pPr marL="22860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200">
                <a:latin typeface="Malgun Gothic" charset="0"/>
                <a:ea typeface="Malgun Gothic" charset="0"/>
                <a:cs typeface="Malgun Gothic" charset="0"/>
              </a:rPr>
              <a:t>// Serial.print 로 출력 가능</a:t>
            </a:r>
            <a:endParaRPr lang="ko-KR" altLang="en-US" sz="1200">
              <a:latin typeface="Malgun Gothic" charset="0"/>
              <a:ea typeface="Malgun Gothic" charset="0"/>
              <a:cs typeface="Malgun Gothic" charset="0"/>
            </a:endParaRPr>
          </a:p>
        </p:txBody>
      </p:sp>
      <p:pic>
        <p:nvPicPr>
          <p:cNvPr id="188" name="그림 13" descr="C:/Users/tlsdl/AppData/Roaming/PolarisOffice/ETemp/4956_19663232/fImage574861574464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" y="681990"/>
            <a:ext cx="3470910" cy="43865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그림 2" descr="C:/Users/tlsdl/AppData/Roaming/PolarisOffice/ETemp/8204_16202592/fImage659691488467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160" y="50165"/>
            <a:ext cx="4058285" cy="49237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85" y="894080"/>
            <a:ext cx="8521065" cy="33547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91440" rIns="91440" bIns="91440" numCol="1" anchor="ctr">
            <a:normAutofit/>
          </a:bodyPr>
          <a:lstStyle>
            <a:lvl1pPr marL="457200" indent="-342900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914400" lvl="1" indent="-317500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1371600" lvl="2" indent="-317500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1828800" lvl="3" indent="-317500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2286000" lvl="4" indent="-317500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2743200" lvl="5" indent="-317500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3200400" lvl="6" indent="-317500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3657600" lvl="7" indent="-317500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4114800" lvl="8" indent="-317500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457200" indent="-342900" algn="ctr" latinLnBrk="0">
              <a:buFontTx/>
              <a:buNone/>
            </a:pPr>
            <a:r>
              <a:rPr lang="ko-KR" sz="4800">
                <a:solidFill>
                  <a:srgbClr val="FF0000"/>
                </a:solidFill>
                <a:latin typeface="맑은 고딕" charset="0"/>
                <a:ea typeface="맑은 고딕" charset="0"/>
              </a:rPr>
              <a:t>수</a:t>
            </a:r>
            <a:r>
              <a:rPr lang="ko-KR" sz="4800">
                <a:solidFill>
                  <a:srgbClr val="FC4700"/>
                </a:solidFill>
                <a:latin typeface="맑은 고딕" charset="0"/>
                <a:ea typeface="맑은 고딕" charset="0"/>
              </a:rPr>
              <a:t>고</a:t>
            </a:r>
            <a:r>
              <a:rPr lang="ko-KR" sz="4800">
                <a:solidFill>
                  <a:srgbClr val="FFFF00"/>
                </a:solidFill>
                <a:latin typeface="맑은 고딕" charset="0"/>
                <a:ea typeface="맑은 고딕" charset="0"/>
              </a:rPr>
              <a:t>하</a:t>
            </a:r>
            <a:r>
              <a:rPr lang="ko-KR" sz="4800">
                <a:solidFill>
                  <a:srgbClr val="009900"/>
                </a:solidFill>
                <a:latin typeface="맑은 고딕" charset="0"/>
                <a:ea typeface="맑은 고딕" charset="0"/>
              </a:rPr>
              <a:t>셨</a:t>
            </a:r>
            <a:r>
              <a:rPr lang="ko-KR" sz="4800">
                <a:solidFill>
                  <a:srgbClr val="0611F2"/>
                </a:solidFill>
                <a:latin typeface="맑은 고딕" charset="0"/>
                <a:ea typeface="맑은 고딕" charset="0"/>
              </a:rPr>
              <a:t>습</a:t>
            </a:r>
            <a:r>
              <a:rPr lang="ko-KR" sz="4800">
                <a:solidFill>
                  <a:srgbClr val="00007E"/>
                </a:solidFill>
                <a:latin typeface="맑은 고딕" charset="0"/>
                <a:ea typeface="맑은 고딕" charset="0"/>
              </a:rPr>
              <a:t>니</a:t>
            </a:r>
            <a:r>
              <a:rPr lang="ko-KR" sz="4800">
                <a:solidFill>
                  <a:srgbClr val="80007F"/>
                </a:solidFill>
                <a:latin typeface="맑은 고딕" charset="0"/>
                <a:ea typeface="맑은 고딕" charset="0"/>
              </a:rPr>
              <a:t>다</a:t>
            </a:r>
            <a:r>
              <a:rPr lang="ko-KR" sz="4800">
                <a:latin typeface="맑은 고딕" charset="0"/>
                <a:ea typeface="맑은 고딕" charset="0"/>
              </a:rPr>
              <a:t> </a:t>
            </a:r>
            <a:r>
              <a:rPr lang="ko-KR" sz="4800">
                <a:solidFill>
                  <a:schemeClr val="tx1"/>
                </a:solidFill>
                <a:latin typeface="맑은 고딕" charset="0"/>
                <a:ea typeface="맑은 고딕" charset="0"/>
              </a:rPr>
              <a:t>:)</a:t>
            </a:r>
            <a:endParaRPr lang="ko-KR" altLang="en-US" sz="4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6095200" y="2308390"/>
            <a:ext cx="2151300" cy="5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021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I²C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495600" y="359765"/>
            <a:ext cx="2151300" cy="5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solidFill>
                  <a:srgbClr val="2021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시리얼 통신</a:t>
            </a:r>
            <a:endParaRPr sz="24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495600" y="2308390"/>
            <a:ext cx="2151300" cy="5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solidFill>
                  <a:srgbClr val="2021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SPI</a:t>
            </a:r>
            <a:endParaRPr sz="24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896000" y="2308390"/>
            <a:ext cx="2151300" cy="5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2021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UART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4" name="Google Shape;84;p16"/>
          <p:cNvCxnSpPr>
            <a:stCxn id="81" idx="2"/>
          </p:cNvCxnSpPr>
          <p:nvPr/>
        </p:nvCxnSpPr>
        <p:spPr>
          <a:xfrm>
            <a:off x="4571250" y="906365"/>
            <a:ext cx="2700" cy="72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16"/>
          <p:cNvCxnSpPr/>
          <p:nvPr/>
        </p:nvCxnSpPr>
        <p:spPr>
          <a:xfrm>
            <a:off x="1970100" y="1630190"/>
            <a:ext cx="520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16"/>
          <p:cNvCxnSpPr>
            <a:endCxn id="83" idx="0"/>
          </p:cNvCxnSpPr>
          <p:nvPr/>
        </p:nvCxnSpPr>
        <p:spPr>
          <a:xfrm flipH="1">
            <a:off x="1971650" y="1626490"/>
            <a:ext cx="1500" cy="68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" name="Google Shape;87;p16"/>
          <p:cNvCxnSpPr/>
          <p:nvPr/>
        </p:nvCxnSpPr>
        <p:spPr>
          <a:xfrm flipH="1">
            <a:off x="4570500" y="1626640"/>
            <a:ext cx="1500" cy="68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" name="Google Shape;88;p16"/>
          <p:cNvCxnSpPr/>
          <p:nvPr/>
        </p:nvCxnSpPr>
        <p:spPr>
          <a:xfrm flipH="1">
            <a:off x="7169325" y="1626640"/>
            <a:ext cx="1500" cy="68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" name="Google Shape;89;p16"/>
          <p:cNvSpPr txBox="1"/>
          <p:nvPr/>
        </p:nvSpPr>
        <p:spPr>
          <a:xfrm>
            <a:off x="6777700" y="2726141"/>
            <a:ext cx="79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+mn-lt"/>
                <a:ea typeface="Open Sans"/>
                <a:cs typeface="Open Sans"/>
                <a:sym typeface="Open Sans"/>
              </a:rPr>
              <a:t>동기</a:t>
            </a:r>
            <a:r>
              <a:rPr lang="ko-KR" altLang="en-US" dirty="0">
                <a:latin typeface="+mn-lt"/>
                <a:ea typeface="Open Sans"/>
                <a:cs typeface="Open Sans"/>
                <a:sym typeface="Open Sans"/>
              </a:rPr>
              <a:t>화</a:t>
            </a:r>
            <a:endParaRPr dirty="0"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1455800" y="2726141"/>
            <a:ext cx="103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+mn-lt"/>
                <a:ea typeface="Open Sans"/>
                <a:cs typeface="Open Sans"/>
                <a:sym typeface="Open Sans"/>
              </a:rPr>
              <a:t>비동기</a:t>
            </a:r>
            <a:r>
              <a:rPr lang="ko-KR" altLang="en-US" dirty="0">
                <a:latin typeface="+mn-lt"/>
                <a:ea typeface="Open Sans"/>
                <a:cs typeface="Open Sans"/>
                <a:sym typeface="Open Sans"/>
              </a:rPr>
              <a:t>화</a:t>
            </a:r>
            <a:endParaRPr dirty="0"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4178100" y="2726141"/>
            <a:ext cx="79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+mn-lt"/>
                <a:ea typeface="Open Sans"/>
                <a:cs typeface="Open Sans"/>
                <a:sym typeface="Open Sans"/>
              </a:rPr>
              <a:t>동기</a:t>
            </a:r>
            <a:r>
              <a:rPr lang="ko-KR" altLang="en-US" dirty="0">
                <a:latin typeface="+mn-lt"/>
                <a:ea typeface="Open Sans"/>
                <a:cs typeface="Open Sans"/>
                <a:sym typeface="Open Sans"/>
              </a:rPr>
              <a:t>화</a:t>
            </a:r>
            <a:endParaRPr dirty="0"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1208083" y="3158705"/>
            <a:ext cx="6731733" cy="162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비동기화 방식은 데이터 앞에 시작 비트인 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 데이터 끝에 정지 비트인 </a:t>
            </a:r>
            <a:r>
              <a:rPr lang="en-US" alt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첨가해서 전송</a:t>
            </a:r>
            <a:endParaRPr lang="en-US" altLang="ko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동기화 방식은 </a:t>
            </a:r>
            <a: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Clock</a:t>
            </a:r>
            <a:r>
              <a:rPr lang="en-US" alt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신호</a:t>
            </a:r>
            <a: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이용하여 데이터 전송의 시작과 끝을 알 수 있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</a:t>
            </a:r>
            <a:r>
              <a:rPr lang="ko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주파수가 한 번 반복 할 때마다 1bit 씩 데이터를 전송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3496363" y="367675"/>
            <a:ext cx="2151300" cy="5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solidFill>
                  <a:srgbClr val="2021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UART 통신</a:t>
            </a:r>
            <a:endParaRPr sz="24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5460" y="2648895"/>
            <a:ext cx="3413080" cy="17768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6;p18">
            <a:extLst>
              <a:ext uri="{FF2B5EF4-FFF2-40B4-BE49-F238E27FC236}">
                <a16:creationId xmlns:a16="http://schemas.microsoft.com/office/drawing/2014/main" id="{E705C567-884B-4A4B-AA3A-5B788D662DFA}"/>
              </a:ext>
            </a:extLst>
          </p:cNvPr>
          <p:cNvSpPr txBox="1"/>
          <p:nvPr/>
        </p:nvSpPr>
        <p:spPr>
          <a:xfrm>
            <a:off x="466725" y="1072175"/>
            <a:ext cx="8496000" cy="1418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altLang="ko" dirty="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" altLang="ko-KR" dirty="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UART(Universal Asynchronous Receiver Transmitter)는 범용 비동기화 송수신을 하는 전이중 통신 방식</a:t>
            </a:r>
            <a:endParaRPr lang="en-US" altLang="ko" dirty="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US" altLang="ko" dirty="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" altLang="ko-KR" dirty="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데이터를 송신하는 Tx</a:t>
            </a:r>
            <a:r>
              <a:rPr lang="en-US" altLang="ko" dirty="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핀과</a:t>
            </a:r>
            <a:r>
              <a:rPr lang="ko" altLang="ko-KR" dirty="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수신하는 Rx</a:t>
            </a:r>
            <a:endParaRPr dirty="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3496350" y="395975"/>
            <a:ext cx="2151300" cy="5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solidFill>
                  <a:srgbClr val="2021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SPI 통신</a:t>
            </a:r>
            <a:endParaRPr sz="24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075" y="2587873"/>
            <a:ext cx="35433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466725" y="1072175"/>
            <a:ext cx="8496000" cy="148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dirty="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" dirty="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SPI (Serial Peripheral Interface)는 1:N 통신을 지원하는 전이중 통신 방식</a:t>
            </a:r>
            <a:endParaRPr lang="en-US" altLang="ko" dirty="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dirty="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" dirty="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데이터 송신을 위한 MOSI 핀과 수신을 위한 MISO 핀,  동기화를 위한 SCK 핀, 장치 선택을 위한 SS핀으로 구성</a:t>
            </a:r>
            <a:endParaRPr dirty="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024" y="2571750"/>
            <a:ext cx="4419951" cy="166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3496349" y="381825"/>
            <a:ext cx="2151300" cy="5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ko" sz="2400" dirty="0">
                <a:solidFill>
                  <a:srgbClr val="20212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I²C 통신</a:t>
            </a:r>
            <a:endParaRPr sz="24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106;p18">
            <a:extLst>
              <a:ext uri="{FF2B5EF4-FFF2-40B4-BE49-F238E27FC236}">
                <a16:creationId xmlns:a16="http://schemas.microsoft.com/office/drawing/2014/main" id="{B2C6FE18-3BE8-49A2-B4F9-3AE279D6CC12}"/>
              </a:ext>
            </a:extLst>
          </p:cNvPr>
          <p:cNvSpPr txBox="1"/>
          <p:nvPr/>
        </p:nvSpPr>
        <p:spPr>
          <a:xfrm>
            <a:off x="465194" y="1075309"/>
            <a:ext cx="8496000" cy="123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altLang="ko" dirty="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" altLang="ko-KR" dirty="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I²C(Inter-Intergrated Circuit)는 두</a:t>
            </a:r>
            <a:r>
              <a:rPr lang="en-US" altLang="ko" dirty="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altLang="ko-KR" dirty="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개의 신호선으로 데이터를 송수신 할 수 있는 반이중 통신 방식</a:t>
            </a:r>
            <a:endParaRPr lang="en-US" altLang="ko" dirty="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ko-KR" dirty="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dirty="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데이터 송수신을 위한 </a:t>
            </a:r>
            <a:r>
              <a:rPr lang="en-US" altLang="ko-KR" dirty="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DIO(SDA) </a:t>
            </a:r>
            <a:r>
              <a:rPr lang="ko-KR" altLang="en-US" dirty="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핀과 송수신 타이밍 동기화를 위한 </a:t>
            </a:r>
            <a:r>
              <a:rPr lang="en-US" altLang="ko-KR" dirty="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CLK(SCL) </a:t>
            </a:r>
            <a:r>
              <a:rPr lang="ko-KR" altLang="en-US" dirty="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핀으로 구성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20"/>
          <p:cNvGraphicFramePr/>
          <p:nvPr>
            <p:extLst>
              <p:ext uri="{D42A27DB-BD31-4B8C-83A1-F6EECF244321}">
                <p14:modId xmlns:p14="http://schemas.microsoft.com/office/powerpoint/2010/main" val="2561480513"/>
              </p:ext>
            </p:extLst>
          </p:nvPr>
        </p:nvGraphicFramePr>
        <p:xfrm>
          <a:off x="570604" y="1311086"/>
          <a:ext cx="8002791" cy="24813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40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9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5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99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339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51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연결선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최대속도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통신방식</a:t>
                      </a:r>
                      <a:endParaRPr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장점</a:t>
                      </a: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단점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6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UART</a:t>
                      </a:r>
                      <a:endParaRPr sz="21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115Kbps</a:t>
                      </a: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1:1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범용성</a:t>
                      </a: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속도가 </a:t>
                      </a:r>
                      <a:r>
                        <a:rPr lang="ko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느림</a:t>
                      </a:r>
                      <a:r>
                        <a:rPr lang="en-US" altLang="ko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손실</a:t>
                      </a: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64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2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SPI</a:t>
                      </a:r>
                      <a:endParaRPr sz="2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20Mbps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1:N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속도가 </a:t>
                      </a:r>
                      <a:r>
                        <a:rPr lang="ko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빠름</a:t>
                      </a: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ss 사용에 따라 많은 핀이</a:t>
                      </a:r>
                      <a:endParaRPr lang="en-US" altLang="ko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필요</a:t>
                      </a: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090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2400">
                          <a:solidFill>
                            <a:srgbClr val="2021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I²C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 pitchFamily="34" charset="0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3.4Mbps</a:t>
                      </a:r>
                      <a:endParaRPr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N:N</a:t>
                      </a: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하드웨어 연결이 간편</a:t>
                      </a: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연결된 장치가 많을 수록</a:t>
                      </a: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소프트웨어적으로 복잡</a:t>
                      </a:r>
                      <a:endParaRPr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Google Shape;112;p19">
            <a:extLst>
              <a:ext uri="{FF2B5EF4-FFF2-40B4-BE49-F238E27FC236}">
                <a16:creationId xmlns:a16="http://schemas.microsoft.com/office/drawing/2014/main" id="{10F8F923-429C-44AA-938A-3E94EC7A2A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6349" y="381825"/>
            <a:ext cx="2151300" cy="5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ko-KR" altLang="en-US" sz="2400" dirty="0">
                <a:solidFill>
                  <a:srgbClr val="20212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통신 비교</a:t>
            </a:r>
            <a:endParaRPr sz="24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7 세그먼트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7 세그먼트는 </a:t>
            </a:r>
            <a:r>
              <a:rPr lang="ko" sz="16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개의 획으로 </a:t>
            </a:r>
            <a:r>
              <a:rPr lang="ko" sz="16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숫자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나 </a:t>
            </a:r>
            <a:r>
              <a:rPr lang="ko" sz="16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문자</a:t>
            </a: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를 나타낼 수 있는 장치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200" y="2551350"/>
            <a:ext cx="1965776" cy="196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회로 구성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Jumper Wire (M-F, M-M)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=&gt; M-F 6개, M-M 7개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Buzzer (수동 부저 모듈) =&gt; 1개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Switch (스위치) =&gt; 3개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600" y="1301738"/>
            <a:ext cx="1559801" cy="76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500" y="1302563"/>
            <a:ext cx="1559801" cy="7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413738"/>
            <a:ext cx="1007350" cy="106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99" y="2231845"/>
            <a:ext cx="1417626" cy="1019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Pages>19</Pages>
  <Words>415</Words>
  <Characters>0</Characters>
  <Application>Microsoft Office PowerPoint</Application>
  <DocSecurity>0</DocSecurity>
  <PresentationFormat>화면 슬라이드 쇼(16:9)</PresentationFormat>
  <Lines>0</Lines>
  <Paragraphs>98</Paragraphs>
  <Slides>27</Slides>
  <Notes>25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Malgun Gothic</vt:lpstr>
      <vt:lpstr>Economica</vt:lpstr>
      <vt:lpstr>Open Sans</vt:lpstr>
      <vt:lpstr>Malgun Gothic</vt:lpstr>
      <vt:lpstr>Arial</vt:lpstr>
      <vt:lpstr>Office theme</vt:lpstr>
      <vt:lpstr>I²C  7 Segment Timer</vt:lpstr>
      <vt:lpstr>수업 목표</vt:lpstr>
      <vt:lpstr>I²C</vt:lpstr>
      <vt:lpstr>UART 통신</vt:lpstr>
      <vt:lpstr>SPI 통신</vt:lpstr>
      <vt:lpstr>I²C 통신</vt:lpstr>
      <vt:lpstr>통신 비교</vt:lpstr>
      <vt:lpstr>7 세그먼트</vt:lpstr>
      <vt:lpstr>회로 구성</vt:lpstr>
      <vt:lpstr>회로 구성</vt:lpstr>
      <vt:lpstr>라이브러리 설치</vt:lpstr>
      <vt:lpstr>타이머 영상</vt:lpstr>
      <vt:lpstr>타이머 소스코드</vt:lpstr>
      <vt:lpstr>타이머 소스코드</vt:lpstr>
      <vt:lpstr>타이머 소스코드</vt:lpstr>
      <vt:lpstr>타이머 소스코드</vt:lpstr>
      <vt:lpstr>PowerPoint 프레젠테이션</vt:lpstr>
      <vt:lpstr>연습문제 1 실습 영상</vt:lpstr>
      <vt:lpstr>연습문제 1 소스코드</vt:lpstr>
      <vt:lpstr>PowerPoint 프레젠테이션</vt:lpstr>
      <vt:lpstr>연습문제 2 실습영상</vt:lpstr>
      <vt:lpstr>연습문제 2 소스코드</vt:lpstr>
      <vt:lpstr>PowerPoint 프레젠테이션</vt:lpstr>
      <vt:lpstr>연습문제 3 실습영상</vt:lpstr>
      <vt:lpstr>연습문제 3 소스코드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I²C  7 Segment Timer</dc:title>
  <cp:lastModifiedBy>신 인식</cp:lastModifiedBy>
  <cp:revision>13</cp:revision>
  <dcterms:modified xsi:type="dcterms:W3CDTF">2021-05-03T13:18:42Z</dcterms:modified>
  <cp:version>9.103.82.44099</cp:version>
</cp:coreProperties>
</file>